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487" r:id="rId3"/>
    <p:sldId id="407" r:id="rId4"/>
    <p:sldId id="458" r:id="rId5"/>
    <p:sldId id="486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481" r:id="rId14"/>
    <p:sldId id="483" r:id="rId15"/>
    <p:sldId id="484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4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11.png"/><Relationship Id="rId7" Type="http://schemas.openxmlformats.org/officeDocument/2006/relationships/image" Target="../media/image2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15.emf"/><Relationship Id="rId9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11" Type="http://schemas.openxmlformats.org/officeDocument/2006/relationships/image" Target="../media/image36.emf"/><Relationship Id="rId5" Type="http://schemas.openxmlformats.org/officeDocument/2006/relationships/image" Target="../media/image29.emf"/><Relationship Id="rId10" Type="http://schemas.openxmlformats.org/officeDocument/2006/relationships/image" Target="../media/image35.emf"/><Relationship Id="rId4" Type="http://schemas.openxmlformats.org/officeDocument/2006/relationships/image" Target="../media/image28.emf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7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image" Target="../media/image31.emf"/><Relationship Id="rId9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10" Type="http://schemas.openxmlformats.org/officeDocument/2006/relationships/image" Target="../media/image63.emf"/><Relationship Id="rId4" Type="http://schemas.openxmlformats.org/officeDocument/2006/relationships/image" Target="../media/image57.emf"/><Relationship Id="rId9" Type="http://schemas.openxmlformats.org/officeDocument/2006/relationships/image" Target="../media/image6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3.emf"/><Relationship Id="rId7" Type="http://schemas.openxmlformats.org/officeDocument/2006/relationships/image" Target="../media/image31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9.png"/><Relationship Id="rId7" Type="http://schemas.openxmlformats.org/officeDocument/2006/relationships/image" Target="../media/image8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C9DE-36BE-D74A-83B1-A136DE29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Stress within a pressurized cylinder that has thick walls (radius/thickness&lt;20)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897-4CE9-4D4F-8D76-FBF36D704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cylinder as an inner radius R</a:t>
            </a:r>
            <a:r>
              <a:rPr lang="en-US" baseline="-25000" dirty="0"/>
              <a:t>i</a:t>
            </a:r>
            <a:r>
              <a:rPr lang="en-US" dirty="0"/>
              <a:t> and an outer Radius R</a:t>
            </a:r>
            <a:r>
              <a:rPr lang="en-US" baseline="-25000" dirty="0"/>
              <a:t>o</a:t>
            </a:r>
          </a:p>
          <a:p>
            <a:r>
              <a:rPr lang="en-US" dirty="0"/>
              <a:t>We assume there is no shear stress, so </a:t>
            </a:r>
            <a:r>
              <a:rPr lang="en-US" dirty="0" err="1"/>
              <a:t>σ</a:t>
            </a:r>
            <a:r>
              <a:rPr lang="en-US" baseline="-25000" dirty="0" err="1"/>
              <a:t>rz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We will begin with the r equation</a:t>
            </a:r>
          </a:p>
          <a:p>
            <a:endParaRPr lang="en-US" dirty="0"/>
          </a:p>
          <a:p>
            <a:r>
              <a:rPr lang="en-US" dirty="0"/>
              <a:t>Now we need our constitutive law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combine these equations to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F062-8F1F-E54D-B329-03A6418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421-6222-8A4D-89F9-0250C413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/>
          <a:stretch/>
        </p:blipFill>
        <p:spPr>
          <a:xfrm>
            <a:off x="10041774" y="3020222"/>
            <a:ext cx="1029497" cy="74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B003-AD80-F742-8EF6-B9749169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76" y="1962618"/>
            <a:ext cx="3011963" cy="6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A8743-4CB4-AB4C-9355-95B9B20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0517"/>
            <a:ext cx="2307447" cy="740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1E3-D09F-104F-82FB-1E1FC6D1F217}"/>
              </a:ext>
            </a:extLst>
          </p:cNvPr>
          <p:cNvGrpSpPr/>
          <p:nvPr/>
        </p:nvGrpSpPr>
        <p:grpSpPr>
          <a:xfrm>
            <a:off x="7261078" y="3162536"/>
            <a:ext cx="2269568" cy="653695"/>
            <a:chOff x="1617503" y="2999872"/>
            <a:chExt cx="2269568" cy="6536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7827-5106-AD4F-AEB6-3AC5901A8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653"/>
            <a:stretch/>
          </p:blipFill>
          <p:spPr>
            <a:xfrm>
              <a:off x="1617503" y="2999872"/>
              <a:ext cx="1847767" cy="6536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B512E-2202-DB48-802B-143673DE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38"/>
            <a:stretch/>
          </p:blipFill>
          <p:spPr>
            <a:xfrm>
              <a:off x="3436407" y="2999872"/>
              <a:ext cx="450664" cy="653695"/>
            </a:xfrm>
            <a:prstGeom prst="rect">
              <a:avLst/>
            </a:prstGeom>
          </p:spPr>
        </p:pic>
      </p:grpSp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C00B95E2-A4B2-994E-B624-6C08DA49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" b="23379"/>
          <a:stretch/>
        </p:blipFill>
        <p:spPr>
          <a:xfrm>
            <a:off x="8187711" y="4008225"/>
            <a:ext cx="2898922" cy="1691537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2D186E3B-F4C6-EF42-80B1-9DD0779A3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4" y="4860265"/>
            <a:ext cx="3848100" cy="584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47A04BB3-49B1-1D4F-A010-FBAEF1092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999958"/>
            <a:ext cx="4241800" cy="241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2B15CD5-3121-804B-B592-4D63ED42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27" y="5995075"/>
            <a:ext cx="3873500" cy="2921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E1A0B2E7-034B-DB48-8FC6-121E6B69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89" y="6380067"/>
            <a:ext cx="3289300" cy="2413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7ECB1385-F4FD-1445-8BA6-5635028CD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78" y="4201223"/>
            <a:ext cx="2552700" cy="2540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DBE3B5C-C5BA-0A46-908A-1916E675E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27" y="4201223"/>
            <a:ext cx="1968500" cy="241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CDB9D0-7E6D-5B47-8D85-28917FF259A0}"/>
              </a:ext>
            </a:extLst>
          </p:cNvPr>
          <p:cNvSpPr/>
          <p:nvPr/>
        </p:nvSpPr>
        <p:spPr>
          <a:xfrm>
            <a:off x="7991475" y="4008225"/>
            <a:ext cx="3209925" cy="17734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388AD3-0E7C-664F-BB81-35EEFB2711EC}"/>
              </a:ext>
            </a:extLst>
          </p:cNvPr>
          <p:cNvSpPr/>
          <p:nvPr/>
        </p:nvSpPr>
        <p:spPr>
          <a:xfrm>
            <a:off x="409575" y="5849506"/>
            <a:ext cx="8782935" cy="87989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1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4FE-9668-9645-B261-7DF41CFB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pressurized cylinder with thick walls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304B-FAFE-AD45-91D6-D45826B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one more relationship from the definition of the strain</a:t>
            </a:r>
          </a:p>
          <a:p>
            <a:endParaRPr lang="en-US" dirty="0"/>
          </a:p>
          <a:p>
            <a:r>
              <a:rPr lang="en-US" dirty="0"/>
              <a:t>From the previous slide, we have</a:t>
            </a:r>
          </a:p>
          <a:p>
            <a:endParaRPr lang="en-US" dirty="0"/>
          </a:p>
          <a:p>
            <a:r>
              <a:rPr lang="en-US" dirty="0"/>
              <a:t>If we combine these, we get</a:t>
            </a:r>
          </a:p>
          <a:p>
            <a:endParaRPr lang="en-US" dirty="0"/>
          </a:p>
          <a:p>
            <a:r>
              <a:rPr lang="en-US" dirty="0"/>
              <a:t>Again, from the previous slide</a:t>
            </a:r>
          </a:p>
          <a:p>
            <a:endParaRPr lang="en-US" dirty="0"/>
          </a:p>
          <a:p>
            <a:r>
              <a:rPr lang="en-US" dirty="0"/>
              <a:t>We end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E638-D91F-0746-830B-89B59538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2557DA2-6529-2B46-B002-D12FE28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36" y="5155003"/>
            <a:ext cx="1968500" cy="241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7EAA5B2-E1C7-9649-B639-C4EEEE18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4" y="5135523"/>
            <a:ext cx="2552700" cy="2540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E3941DD-C49D-734B-BCAB-74B5065E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17" y="3597424"/>
            <a:ext cx="3873500" cy="2921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D3C6AE56-9EF5-8F4F-84A6-53D505AF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36" y="3597424"/>
            <a:ext cx="3289300" cy="241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5D44DC2-591B-AB43-8BE1-98018BCAA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9"/>
          <a:stretch/>
        </p:blipFill>
        <p:spPr>
          <a:xfrm>
            <a:off x="2826350" y="2672988"/>
            <a:ext cx="2213248" cy="3302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EDD61A0-CF38-9345-9373-0606AB9E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4" y="2678593"/>
            <a:ext cx="2184400" cy="3175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FDBAFA06-B22D-994F-91C2-4F4B4FF64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4" y="2685688"/>
            <a:ext cx="1536700" cy="3175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0CA0D06-DE92-0541-B6B2-DC040794E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8" y="5700534"/>
            <a:ext cx="2171700" cy="2540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7A467392-2559-B74A-80FC-4324F7400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8" y="6130993"/>
            <a:ext cx="1714500" cy="330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376E0BE-B67A-5341-9778-63DC906F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50" y="4432960"/>
            <a:ext cx="558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D59-1636-3F47-BD4E-A7F0E5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ODE so we can solve to get the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F8C0-853D-8743-8253-8EEA6877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boundary conditions are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i</a:t>
            </a:r>
            <a:r>
              <a:rPr lang="en-US" dirty="0"/>
              <a:t>) = -p and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o</a:t>
            </a:r>
            <a:r>
              <a:rPr lang="en-US" dirty="0"/>
              <a:t>) = 0</a:t>
            </a:r>
          </a:p>
          <a:p>
            <a:r>
              <a:rPr lang="en-US" dirty="0"/>
              <a:t>After integrating twice, we get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, we can get </a:t>
            </a: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from</a:t>
            </a:r>
          </a:p>
          <a:p>
            <a:r>
              <a:rPr lang="en-US" dirty="0"/>
              <a:t>From the end condition, we determine </a:t>
            </a:r>
            <a:r>
              <a:rPr lang="en-US" dirty="0" err="1"/>
              <a:t>σ</a:t>
            </a:r>
            <a:r>
              <a:rPr lang="en-US" baseline="-25000" dirty="0" err="1"/>
              <a:t>zz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698D-3240-C445-9A4C-E112DB93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79EB564-50F8-B349-8BDB-FF076488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0" y="1764939"/>
            <a:ext cx="17145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9A88EF8-F074-A349-94C7-60248AD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39" y="2673667"/>
            <a:ext cx="2832100" cy="622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5DC1206-33B8-DB4B-9BB9-CB5E406A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1" y="3599084"/>
            <a:ext cx="1968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1C1241E-2EF9-5643-A06E-D8ABC97B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3" y="3408584"/>
            <a:ext cx="26289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4F13-7F79-344F-92CC-5106DAB3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9" y="4716418"/>
            <a:ext cx="4467968" cy="19397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D57E61-1EFD-7343-A527-E72B694C8049}"/>
              </a:ext>
            </a:extLst>
          </p:cNvPr>
          <p:cNvGrpSpPr/>
          <p:nvPr/>
        </p:nvGrpSpPr>
        <p:grpSpPr>
          <a:xfrm>
            <a:off x="2544479" y="4582731"/>
            <a:ext cx="2625453" cy="533400"/>
            <a:chOff x="1020478" y="4582731"/>
            <a:chExt cx="2625453" cy="533400"/>
          </a:xfrm>
        </p:grpSpPr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B5314F57-564D-CD47-AB64-D9170BD5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4582731"/>
              <a:ext cx="2019300" cy="533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2EC32-6C7D-1A4F-BD55-8FD00DC0DB6E}"/>
                </a:ext>
              </a:extLst>
            </p:cNvPr>
            <p:cNvSpPr txBox="1"/>
            <p:nvPr/>
          </p:nvSpPr>
          <p:spPr>
            <a:xfrm>
              <a:off x="1020478" y="4687552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E2BFC-EF50-334B-8025-3E7250BFD3F8}"/>
              </a:ext>
            </a:extLst>
          </p:cNvPr>
          <p:cNvGrpSpPr/>
          <p:nvPr/>
        </p:nvGrpSpPr>
        <p:grpSpPr>
          <a:xfrm>
            <a:off x="2544479" y="5359534"/>
            <a:ext cx="1342753" cy="369332"/>
            <a:chOff x="1020478" y="5359534"/>
            <a:chExt cx="134275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19779D-408F-F74A-AA64-C0B9B8BDE5C5}"/>
                </a:ext>
              </a:extLst>
            </p:cNvPr>
            <p:cNvSpPr txBox="1"/>
            <p:nvPr/>
          </p:nvSpPr>
          <p:spPr>
            <a:xfrm>
              <a:off x="1020478" y="5359534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643B83EE-DCFA-CC47-8B06-D75E0CE7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454470"/>
              <a:ext cx="736600" cy="20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F07772-5C0A-4344-99A0-5E358E35AE93}"/>
              </a:ext>
            </a:extLst>
          </p:cNvPr>
          <p:cNvGrpSpPr/>
          <p:nvPr/>
        </p:nvGrpSpPr>
        <p:grpSpPr>
          <a:xfrm>
            <a:off x="2544479" y="5896808"/>
            <a:ext cx="2625453" cy="533400"/>
            <a:chOff x="1020478" y="5896808"/>
            <a:chExt cx="2625453" cy="533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B4333-DCD9-2845-8D64-339570E7ECE8}"/>
                </a:ext>
              </a:extLst>
            </p:cNvPr>
            <p:cNvSpPr txBox="1"/>
            <p:nvPr/>
          </p:nvSpPr>
          <p:spPr>
            <a:xfrm>
              <a:off x="1020478" y="5993028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545A3927-0138-5B48-882B-AD9BFCB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896808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1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E29-DC88-1249-BF8D-F8A026D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014E-A6FD-004C-B64B-66295B1C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 = 0.52, R</a:t>
            </a:r>
            <a:r>
              <a:rPr lang="en-US" baseline="-25000" dirty="0"/>
              <a:t>o</a:t>
            </a:r>
            <a:r>
              <a:rPr lang="en-US" dirty="0"/>
              <a:t> = 0.58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89C9-520C-164F-811D-488A8EF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B9834-175A-1C4D-B5A8-C1FDD240F0E3}"/>
              </a:ext>
            </a:extLst>
          </p:cNvPr>
          <p:cNvSpPr/>
          <p:nvPr/>
        </p:nvSpPr>
        <p:spPr>
          <a:xfrm>
            <a:off x="1981201" y="4213184"/>
            <a:ext cx="8298332" cy="244293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Which stress is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endParaRPr lang="en-US" sz="1600" baseline="-250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 what position r will the hoop stress be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r = </a:t>
            </a:r>
            <a:r>
              <a:rPr lang="en-US" sz="1600" dirty="0" err="1"/>
              <a:t>R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= 0.52 cm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5 </a:t>
            </a:r>
            <a:r>
              <a:rPr lang="en-US" sz="1600" dirty="0" err="1"/>
              <a:t>MPa</a:t>
            </a:r>
            <a:r>
              <a:rPr lang="en-US" sz="16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46.0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9 </a:t>
            </a:r>
            <a:r>
              <a:rPr lang="en-US" sz="1600" dirty="0" err="1"/>
              <a:t>Mpa</a:t>
            </a:r>
            <a:r>
              <a:rPr lang="en-US" sz="1600" dirty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82.7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Again, we don’t even get close to yielding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4AB346-03A5-684E-A0E7-B8BEAAF17A1E}"/>
              </a:ext>
            </a:extLst>
          </p:cNvPr>
          <p:cNvSpPr/>
          <p:nvPr/>
        </p:nvSpPr>
        <p:spPr>
          <a:xfrm>
            <a:off x="2700936" y="3470565"/>
            <a:ext cx="6790127" cy="7426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94C4B0FB-D500-8948-A6FC-81397DC07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13" y="3543663"/>
            <a:ext cx="2358388" cy="545787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8394899-E10F-9244-80FB-E3B91EBA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33" y="3543663"/>
            <a:ext cx="2189176" cy="545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/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blipFill>
                <a:blip r:embed="rId4"/>
                <a:stretch>
                  <a:fillRect t="-243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7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5E95-679B-3145-B2FD-90420B02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now solved this same problem assuming thin and thick walled cylinders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07A2-3B53-AB4F-9283-43268BB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3821F-9275-8E44-9191-C35ADE85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6" y="1939275"/>
            <a:ext cx="6376268" cy="4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6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9D6-CA1E-9A47-A886-9C78602C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4DB5-0F90-274B-8FBC-2C5D83AE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8876" cy="3965670"/>
          </a:xfrm>
        </p:spPr>
        <p:txBody>
          <a:bodyPr/>
          <a:lstStyle/>
          <a:p>
            <a:r>
              <a:rPr lang="en-US" dirty="0"/>
              <a:t>As the temperature increases, atoms have larger vibrations, causing the material to expand</a:t>
            </a:r>
          </a:p>
          <a:p>
            <a:r>
              <a:rPr lang="en-US" dirty="0"/>
              <a:t>This expansion doesn’t raise the energy of the material when unrestrained</a:t>
            </a:r>
          </a:p>
          <a:p>
            <a:r>
              <a:rPr lang="en-US" dirty="0"/>
              <a:t>This expansion can be treated as a strain, but as one that doesn’t cause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F943B-AECE-3B47-ADF1-ED61DCB0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E203-C48D-B14E-8FE9-B002169C7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2" r="10309"/>
          <a:stretch/>
        </p:blipFill>
        <p:spPr>
          <a:xfrm>
            <a:off x="6944139" y="2362141"/>
            <a:ext cx="4638261" cy="27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7EA-A462-B54E-A5AD-302C9EAB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In isotropic materials, thermal expansion happens equally in all directions and is linear with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dirty="0"/>
                  <a:t>T is the current temperature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 is the temperature the original size was measured</a:t>
                </a:r>
              </a:p>
              <a:p>
                <a:pPr lvl="1"/>
                <a:r>
                  <a:rPr lang="el-GR" dirty="0"/>
                  <a:t>α </a:t>
                </a:r>
                <a:r>
                  <a:rPr lang="en-US" dirty="0"/>
                  <a:t>is the linear thermal expansion coefficient</a:t>
                </a:r>
              </a:p>
              <a:p>
                <a:pPr lvl="1"/>
                <a:r>
                  <a:rPr lang="en-US" dirty="0"/>
                  <a:t>I is the identity tensor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  <a:blipFill>
                <a:blip r:embed="rId2"/>
                <a:stretch>
                  <a:fillRect l="-1132" t="-639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2B68-1069-6546-9FDC-039A09DC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24A-FADB-2548-8BBD-5F5A5B64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78" y="2496378"/>
            <a:ext cx="4299897" cy="2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6BA0-C6E3-5040-AE1A-289C76CE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C266-3A85-CE40-99AA-BDBFFC39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28949"/>
            <a:ext cx="3975652" cy="3097215"/>
          </a:xfrm>
        </p:spPr>
        <p:txBody>
          <a:bodyPr/>
          <a:lstStyle/>
          <a:p>
            <a:r>
              <a:rPr lang="en-US" dirty="0"/>
              <a:t>Though thermal expansion doesn’t directly cause stress, it can still lead to thermal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D0B08-D6C2-084B-88B6-C501F42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C336-1E16-044D-AFD2-E7C6ED49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6" y="2474276"/>
            <a:ext cx="6754298" cy="3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1A22-B066-4E41-A6E8-C9D7224C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stress in a thin constrained rod</a:t>
            </a:r>
            <a:br>
              <a:rPr lang="en-US" dirty="0"/>
            </a:br>
            <a:r>
              <a:rPr lang="en-US" dirty="0"/>
              <a:t>of length L when it is heated to </a:t>
            </a:r>
            <a:r>
              <a:rPr lang="el-GR" dirty="0"/>
              <a:t>Δ</a:t>
            </a:r>
            <a:r>
              <a:rPr lang="en-US" dirty="0"/>
              <a:t>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EB94-1AA6-DA4E-8C04-F0A0A390B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18922" cy="3965670"/>
          </a:xfrm>
        </p:spPr>
        <p:txBody>
          <a:bodyPr/>
          <a:lstStyle/>
          <a:p>
            <a:r>
              <a:rPr lang="en-US" dirty="0"/>
              <a:t>The rod has a Young’s modulus of E and an expansion coefficient of </a:t>
            </a:r>
            <a:r>
              <a:rPr lang="el-GR" dirty="0"/>
              <a:t>α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3BC5-2759-B946-A317-9D5ADF47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DC36-07B3-3A47-B8AE-65AC68DA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410" y="2239456"/>
            <a:ext cx="2042215" cy="2987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/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/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blipFill>
                <a:blip r:embed="rId4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/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/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(0 −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blipFill>
                <a:blip r:embed="rId6"/>
                <a:stretch>
                  <a:fillRect l="-2604" t="-3333" r="-15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/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blipFill>
                <a:blip r:embed="rId7"/>
                <a:stretch>
                  <a:fillRect l="-4651" r="-77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148DC-D479-1A49-8597-1D2F562AC8FA}"/>
              </a:ext>
            </a:extLst>
          </p:cNvPr>
          <p:cNvSpPr/>
          <p:nvPr/>
        </p:nvSpPr>
        <p:spPr>
          <a:xfrm>
            <a:off x="1987826" y="4143330"/>
            <a:ext cx="2809461" cy="175388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AB4-F977-624F-B63D-9481071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temperature gradient within a fuel pellet</a:t>
            </a:r>
            <a:br>
              <a:rPr lang="en-US" dirty="0"/>
            </a:br>
            <a:r>
              <a:rPr lang="en-US" dirty="0"/>
              <a:t>results in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C7E7-830D-6448-BBAF-EE95821C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04584-0C74-AF49-BE93-92551BEA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50477"/>
          <a:stretch/>
        </p:blipFill>
        <p:spPr>
          <a:xfrm>
            <a:off x="6802975" y="2085976"/>
            <a:ext cx="4236086" cy="4181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0A29-4D30-2646-A3AC-037B5014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2085976"/>
            <a:ext cx="4546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6347F-9839-1C44-984D-85C666B5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69" y="3958361"/>
            <a:ext cx="3654810" cy="21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7367-8372-9A40-92E8-A5392312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cylinder with thermal expansion but not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 to the equations we worked through last time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Solving this ODE: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  <a:blipFill>
                <a:blip r:embed="rId2"/>
                <a:stretch>
                  <a:fillRect l="-112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879B-A5DA-E848-BAD7-FFE0162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3B668-70D0-2744-B830-A7F4AFB2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31" y="2160495"/>
            <a:ext cx="2394226" cy="254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ADAB6-5A70-C242-8604-6C2ACD6E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06" y="4245941"/>
            <a:ext cx="5532621" cy="207221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599434-67ED-714C-9CB7-E3E858FD0694}"/>
              </a:ext>
            </a:extLst>
          </p:cNvPr>
          <p:cNvSpPr/>
          <p:nvPr/>
        </p:nvSpPr>
        <p:spPr>
          <a:xfrm>
            <a:off x="1445741" y="4245941"/>
            <a:ext cx="5993027" cy="207221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A1E1-D204-BA44-97DA-C5984DF9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hoop stress in the cladding?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6A1E-4405-614E-A262-24D687D5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1221-E48E-2A4C-B291-CEB45660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2162549"/>
            <a:ext cx="4085259" cy="379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B5934-F3FA-BA47-AD65-CFFA35EB0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02" b="35131"/>
          <a:stretch/>
        </p:blipFill>
        <p:spPr>
          <a:xfrm>
            <a:off x="6096000" y="2162549"/>
            <a:ext cx="5532621" cy="6271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A3F2B5-160A-114B-A1D4-4A64759CF6F8}"/>
              </a:ext>
            </a:extLst>
          </p:cNvPr>
          <p:cNvCxnSpPr/>
          <p:nvPr/>
        </p:nvCxnSpPr>
        <p:spPr>
          <a:xfrm>
            <a:off x="7203989" y="3435178"/>
            <a:ext cx="0" cy="2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DE7027-9A85-1F4D-AFA7-91FE90987928}"/>
              </a:ext>
            </a:extLst>
          </p:cNvPr>
          <p:cNvCxnSpPr/>
          <p:nvPr/>
        </p:nvCxnSpPr>
        <p:spPr>
          <a:xfrm>
            <a:off x="7216346" y="4683211"/>
            <a:ext cx="2943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68B70F-C152-4A45-AFA8-4762BBA78E4C}"/>
              </a:ext>
            </a:extLst>
          </p:cNvPr>
          <p:cNvCxnSpPr/>
          <p:nvPr/>
        </p:nvCxnSpPr>
        <p:spPr>
          <a:xfrm>
            <a:off x="7463481" y="455964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00793B-39C1-9F40-A8BF-FE7D3B5F0CA5}"/>
              </a:ext>
            </a:extLst>
          </p:cNvPr>
          <p:cNvCxnSpPr>
            <a:cxnSpLocks/>
          </p:cNvCxnSpPr>
          <p:nvPr/>
        </p:nvCxnSpPr>
        <p:spPr>
          <a:xfrm>
            <a:off x="7589108" y="3641640"/>
            <a:ext cx="2193324" cy="21660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06982-34A7-704D-9DF1-D6CD6DEEFB58}"/>
              </a:ext>
            </a:extLst>
          </p:cNvPr>
          <p:cNvCxnSpPr/>
          <p:nvPr/>
        </p:nvCxnSpPr>
        <p:spPr>
          <a:xfrm>
            <a:off x="9782432" y="454632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47ED26-B41C-0740-B578-95AF8A12A8AD}"/>
              </a:ext>
            </a:extLst>
          </p:cNvPr>
          <p:cNvSpPr txBox="1"/>
          <p:nvPr/>
        </p:nvSpPr>
        <p:spPr>
          <a:xfrm>
            <a:off x="10267091" y="447726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478DD-4322-5D4E-8D4D-52B43210DCAD}"/>
              </a:ext>
            </a:extLst>
          </p:cNvPr>
          <p:cNvSpPr txBox="1"/>
          <p:nvPr/>
        </p:nvSpPr>
        <p:spPr>
          <a:xfrm>
            <a:off x="7356390" y="4691446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2C279-2F92-7742-AFEF-FA7199B61983}"/>
              </a:ext>
            </a:extLst>
          </p:cNvPr>
          <p:cNvSpPr txBox="1"/>
          <p:nvPr/>
        </p:nvSpPr>
        <p:spPr>
          <a:xfrm>
            <a:off x="9606693" y="469763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/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blipFill>
                <a:blip r:embed="rId4"/>
                <a:stretch>
                  <a:fillRect t="-3125" r="-136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93DD-6662-9046-97AB-22EF611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hoop stress equal to zero?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42C2-A5EC-224B-A2F7-BF62D829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B8FC-FD94-5C4B-8F92-68BB714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2" b="35131"/>
          <a:stretch/>
        </p:blipFill>
        <p:spPr>
          <a:xfrm>
            <a:off x="3871641" y="2158638"/>
            <a:ext cx="5532621" cy="62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/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blipFill>
                <a:blip r:embed="rId3"/>
                <a:stretch>
                  <a:fillRect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/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blipFill>
                <a:blip r:embed="rId4"/>
                <a:stretch>
                  <a:fillRect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/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blipFill>
                <a:blip r:embed="rId5"/>
                <a:stretch>
                  <a:fillRect l="-2158" t="-2222" r="-21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/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blipFill>
                <a:blip r:embed="rId6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/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blipFill>
                <a:blip r:embed="rId7"/>
                <a:stretch>
                  <a:fillRect l="-8333" r="-83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E6B36-7C9E-B346-B03C-3E33938FA6AD}"/>
              </a:ext>
            </a:extLst>
          </p:cNvPr>
          <p:cNvCxnSpPr/>
          <p:nvPr/>
        </p:nvCxnSpPr>
        <p:spPr>
          <a:xfrm flipH="1">
            <a:off x="3138616" y="3749439"/>
            <a:ext cx="1433384" cy="229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2EE606-4012-9844-8C18-CF3D8FEFA5C3}"/>
              </a:ext>
            </a:extLst>
          </p:cNvPr>
          <p:cNvCxnSpPr>
            <a:cxnSpLocks/>
          </p:cNvCxnSpPr>
          <p:nvPr/>
        </p:nvCxnSpPr>
        <p:spPr>
          <a:xfrm>
            <a:off x="4265521" y="4418376"/>
            <a:ext cx="682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31D87-051F-2A4A-A708-F5BFCC743EA6}"/>
              </a:ext>
            </a:extLst>
          </p:cNvPr>
          <p:cNvCxnSpPr>
            <a:cxnSpLocks/>
          </p:cNvCxnSpPr>
          <p:nvPr/>
        </p:nvCxnSpPr>
        <p:spPr>
          <a:xfrm>
            <a:off x="7354643" y="4483391"/>
            <a:ext cx="714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0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B216-FC7C-CF44-85AD-3F389E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temperature gradient across the cladding</a:t>
            </a:r>
            <a:br>
              <a:rPr lang="en-US" dirty="0"/>
            </a:br>
            <a:r>
              <a:rPr lang="en-US" dirty="0"/>
              <a:t>causes axial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94B71-6295-6841-A23D-5D53513B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ADCC-826F-A940-BB52-FE7B90BD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968501"/>
            <a:ext cx="6197600" cy="4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4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389-51E0-CB44-B0BB-CD1EC185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approach to the thermal stress in a fuel pellet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3158-BB93-0146-94E4-F8322BF0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15175" cy="3965670"/>
          </a:xfrm>
        </p:spPr>
        <p:txBody>
          <a:bodyPr/>
          <a:lstStyle/>
          <a:p>
            <a:r>
              <a:rPr lang="en-US" dirty="0"/>
              <a:t>The thermal stress is due to the temperature gradient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FCF-39F7-744C-94D0-2F0D5129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hoop_stress.png">
            <a:extLst>
              <a:ext uri="{FF2B5EF4-FFF2-40B4-BE49-F238E27FC236}">
                <a16:creationId xmlns:a16="http://schemas.microsoft.com/office/drawing/2014/main" id="{9BBD8933-4536-2449-8B2D-41EC1D94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17" y="2160495"/>
            <a:ext cx="2471266" cy="251952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762813D-6961-E645-8BA2-1822AAD8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6" y="3451674"/>
            <a:ext cx="1625600" cy="482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D483B30-6E3E-8842-A2A7-3EF8CBAB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98" y="2722535"/>
            <a:ext cx="2984500" cy="698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BD55368-219E-DC4F-AD34-507857AD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46" y="3383176"/>
            <a:ext cx="2997200" cy="6985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9713D60-2815-334D-8578-3976597BB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4308463"/>
            <a:ext cx="2374900" cy="6985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809550C3-7BF4-A34B-AFE9-F0AB6682C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46" y="4308463"/>
            <a:ext cx="3949700" cy="622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20113967-B0F1-FC47-B5CA-BC55BBDA7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1" y="5440886"/>
            <a:ext cx="825500" cy="533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85E2825-0480-9B46-B318-3F48ACC90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6" y="5507041"/>
            <a:ext cx="2476500" cy="6223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44C571EB-F10E-6C48-8B57-F4B9FD821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43" y="5402786"/>
            <a:ext cx="2019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1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F17F-1BE7-1A45-8DB4-39326682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 stress 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5B57-8275-1045-8419-F7950114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212997" cy="3965670"/>
          </a:xfrm>
        </p:spPr>
        <p:txBody>
          <a:bodyPr/>
          <a:lstStyle/>
          <a:p>
            <a:r>
              <a:rPr lang="en-US" dirty="0"/>
              <a:t>The boundary conditions are: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Once we solve it, we obtain</a:t>
            </a:r>
          </a:p>
          <a:p>
            <a:r>
              <a:rPr lang="en-US" dirty="0"/>
              <a:t>Then we can solve the hoop stress</a:t>
            </a:r>
          </a:p>
          <a:p>
            <a:r>
              <a:rPr lang="en-US" dirty="0"/>
              <a:t>The axial stress is more complicated to obtain, but you end up with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E7D5E-EB80-6B47-8E70-0DBAACCE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E61CC85-DA34-5C46-8CD1-5B2A7734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87" y="2334761"/>
            <a:ext cx="2476500" cy="622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2B5707F-3CD4-B040-B10C-39783828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12" y="2300201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804A44B-047F-F040-8A32-60A0E6B6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79" y="2732001"/>
            <a:ext cx="1905000" cy="3556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A86E0F14-9F41-6F43-B4DD-1F6BBE988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3274746"/>
            <a:ext cx="1790700" cy="2286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B3D62069-D6F6-BE4A-BD81-C81D24D3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3998462"/>
            <a:ext cx="2349500" cy="2794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443E3FCF-320A-AF4E-AC46-A4F11FA1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4802372"/>
            <a:ext cx="1968500" cy="241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C94BE21D-5A10-DE41-86D7-AD91426C7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12" y="4789672"/>
            <a:ext cx="2235200" cy="2540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7ED6397-98D5-CD4D-9A65-7723122CC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5686080"/>
            <a:ext cx="2349500" cy="25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EAC623-3906-1145-B978-0EF80AB3F418}"/>
              </a:ext>
            </a:extLst>
          </p:cNvPr>
          <p:cNvSpPr/>
          <p:nvPr/>
        </p:nvSpPr>
        <p:spPr>
          <a:xfrm>
            <a:off x="5876925" y="3848100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30540-3B53-0649-AD68-4372E7E52716}"/>
              </a:ext>
            </a:extLst>
          </p:cNvPr>
          <p:cNvSpPr/>
          <p:nvPr/>
        </p:nvSpPr>
        <p:spPr>
          <a:xfrm>
            <a:off x="5876925" y="5493636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DAEC1-62A7-5443-9462-D69DE755F995}"/>
              </a:ext>
            </a:extLst>
          </p:cNvPr>
          <p:cNvSpPr/>
          <p:nvPr/>
        </p:nvSpPr>
        <p:spPr>
          <a:xfrm>
            <a:off x="8383540" y="4630922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DE9-BE02-F641-A13C-DA2F682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fuel temperature gradient causes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BB9-4AA5-984D-A525-9CA4D3F6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FE7F-F1C0-194B-8124-5C6D1D7B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46" y="2018400"/>
            <a:ext cx="6027351" cy="45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1C6A-E2A7-C24B-B027-CED4BD1F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do fuel cracks extend?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0986-E778-7E4A-B01B-CC70D84B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91072"/>
            <a:ext cx="10972800" cy="3188451"/>
          </a:xfrm>
        </p:spPr>
        <p:txBody>
          <a:bodyPr/>
          <a:lstStyle/>
          <a:p>
            <a:pPr marL="173038" indent="-173038">
              <a:buFont typeface="Arial"/>
              <a:buChar char="•"/>
            </a:pPr>
            <a:r>
              <a:rPr lang="en-US" dirty="0"/>
              <a:t>E = 200 </a:t>
            </a:r>
            <a:r>
              <a:rPr lang="en-US" dirty="0" err="1"/>
              <a:t>GPa</a:t>
            </a:r>
            <a:r>
              <a:rPr lang="en-US" dirty="0"/>
              <a:t>, </a:t>
            </a:r>
            <a:r>
              <a:rPr lang="en-US" dirty="0" err="1"/>
              <a:t>ν</a:t>
            </a:r>
            <a:r>
              <a:rPr lang="en-US" dirty="0"/>
              <a:t> = 0.345, α = 11.0e-6 1/K,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= 130 </a:t>
            </a:r>
            <a:r>
              <a:rPr lang="en-US" dirty="0" err="1"/>
              <a:t>MPa</a:t>
            </a:r>
            <a:r>
              <a:rPr lang="en-US" dirty="0"/>
              <a:t>, ΔT = 550 K</a:t>
            </a:r>
          </a:p>
          <a:p>
            <a:pPr marL="173038" indent="-173038">
              <a:buFont typeface="Arial"/>
              <a:buChar char="•"/>
            </a:pPr>
            <a:r>
              <a:rPr lang="en-US" dirty="0"/>
              <a:t>Solve for </a:t>
            </a:r>
            <a:r>
              <a:rPr lang="en-US" dirty="0" err="1"/>
              <a:t>η</a:t>
            </a:r>
            <a:endParaRPr lang="en-US" dirty="0"/>
          </a:p>
          <a:p>
            <a:pPr marL="630238" lvl="1" indent="-173038">
              <a:buFont typeface="Arial"/>
              <a:buChar char="•"/>
            </a:pPr>
            <a:r>
              <a:rPr lang="en-US" dirty="0"/>
              <a:t>–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= 1 – 3 η</a:t>
            </a:r>
            <a:r>
              <a:rPr lang="en-US" baseline="30000" dirty="0"/>
              <a:t>2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/>
              <a:t>3 η</a:t>
            </a:r>
            <a:r>
              <a:rPr lang="en-US" baseline="30000" dirty="0"/>
              <a:t>2</a:t>
            </a:r>
            <a:r>
              <a:rPr lang="en-US" dirty="0"/>
              <a:t> = 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( (1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*)/3 )</a:t>
            </a:r>
            <a:r>
              <a:rPr lang="en-US" baseline="30000" dirty="0"/>
              <a:t>½</a:t>
            </a:r>
            <a:r>
              <a:rPr lang="en-US" dirty="0"/>
              <a:t> </a:t>
            </a:r>
          </a:p>
          <a:p>
            <a:pPr marL="173038" indent="-173038">
              <a:buFont typeface="Arial"/>
              <a:buChar char="•"/>
            </a:pPr>
            <a:r>
              <a:rPr lang="en-US" dirty="0" err="1"/>
              <a:t>σ</a:t>
            </a:r>
            <a:r>
              <a:rPr lang="en-US" dirty="0"/>
              <a:t>* = 11.0e-6*200*550/(4*(1 – 0.345) ) = 461.8 </a:t>
            </a:r>
            <a:r>
              <a:rPr lang="en-US" dirty="0" err="1"/>
              <a:t>MPa</a:t>
            </a:r>
            <a:endParaRPr lang="en-US" dirty="0"/>
          </a:p>
          <a:p>
            <a:pPr marL="173038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sqrt( (1 + 130/461.8)/3 ) = 0.65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AF2A8-51FE-6144-A00B-1526E869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1A3EC9D-956E-DA49-8974-B8169A35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40" y="2123329"/>
            <a:ext cx="2235200" cy="2540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9F0F67B9-A068-2C45-8D23-B4043E18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28" y="1940529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17E8F71-037E-6048-8192-08C5E4D5E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1978629"/>
            <a:ext cx="825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32400" cy="317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</a:t>
            </a:r>
            <a:r>
              <a:rPr lang="en-US" dirty="0" err="1"/>
              <a:t>μm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= 0.5,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= 580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 err="1"/>
              <a:t>ΔT</a:t>
            </a:r>
            <a:r>
              <a:rPr lang="en-US" baseline="-25000" dirty="0" err="1"/>
              <a:t>cool</a:t>
            </a:r>
            <a:r>
              <a:rPr lang="en-US" dirty="0"/>
              <a:t> = 25.5 K, </a:t>
            </a:r>
            <a:r>
              <a:rPr lang="en-US" dirty="0" err="1"/>
              <a:t>ΔT</a:t>
            </a:r>
            <a:r>
              <a:rPr lang="en-US" baseline="-25000" dirty="0" err="1"/>
              <a:t>clad</a:t>
            </a:r>
            <a:r>
              <a:rPr lang="en-US" dirty="0"/>
              <a:t> = 22.5 K, </a:t>
            </a:r>
            <a:r>
              <a:rPr lang="en-US" dirty="0" err="1"/>
              <a:t>ΔT</a:t>
            </a:r>
            <a:r>
              <a:rPr lang="en-US" baseline="-25000" dirty="0" err="1"/>
              <a:t>fuel</a:t>
            </a:r>
            <a:r>
              <a:rPr lang="en-US" dirty="0"/>
              <a:t> = 530.5 K</a:t>
            </a:r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580 + 25.5 + 22.5 = 628.0 K,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r>
              <a:rPr lang="en-US" dirty="0"/>
              <a:t> = 701.5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0.5 + 30e-4 + 0.06/2 = 0.533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580 + 25.5 + 22.5/2 = 616.75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0.533*7.1e-6*(616.75 – 373) = 9.22e-4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(1232 + 701.5)/2 = 966.7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0.5*11e-6*(966.7 – 373) = 0.0033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9.22e-4 – 0.0033 = -0.0023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effect the coolant or cladding temperatures, just the gap and fuel temperatures. 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/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710B6-741A-884C-8BF2-44F3E88A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333" y="2335337"/>
            <a:ext cx="4365308" cy="3044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3D076-D7FA-0647-ACAB-2470BE77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CF46B-530F-6B43-90BE-D3F57C43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67" cy="3965670"/>
          </a:xfrm>
        </p:spPr>
        <p:txBody>
          <a:bodyPr/>
          <a:lstStyle/>
          <a:p>
            <a:r>
              <a:rPr lang="en-US" dirty="0"/>
              <a:t>Generalized momentum conservation:</a:t>
            </a:r>
          </a:p>
          <a:p>
            <a:r>
              <a:rPr lang="en-US" dirty="0"/>
              <a:t>Considering a cubic element, surface forces act on the walls of the cube</a:t>
            </a:r>
          </a:p>
          <a:p>
            <a:r>
              <a:rPr lang="en-US" dirty="0"/>
              <a:t>Force on a wall is the product of the stress and the surface area</a:t>
            </a:r>
          </a:p>
          <a:p>
            <a:pPr lvl="1"/>
            <a:r>
              <a:rPr lang="en-US" sz="2000" dirty="0"/>
              <a:t>For wall at dx, approximate stress via Taylor expansion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A845-FDCF-F743-A343-85655510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/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blipFill>
                <a:blip r:embed="rId3"/>
                <a:stretch>
                  <a:fillRect l="-654" t="-15909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/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5AB665-9BD6-0A4E-9583-5BAC49436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99" y="5474380"/>
            <a:ext cx="7936444" cy="464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A8A64-E76D-BC43-B2C3-519A8278B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41" y="6020980"/>
            <a:ext cx="3789310" cy="476044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806ABB54-0E8A-7C45-B5DB-ED8F39CC7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10" y="5221538"/>
            <a:ext cx="2105379" cy="143501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79AE6F7A-F683-9746-BC7F-FD4D282EE8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6823176" y="6153630"/>
            <a:ext cx="984182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4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Cauchy for our typical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30" y="1989297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75" y="3144263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456356" y="4111939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5F2F76-9E3B-FE44-AB13-07498E0E4E16}"/>
              </a:ext>
            </a:extLst>
          </p:cNvPr>
          <p:cNvCxnSpPr/>
          <p:nvPr/>
        </p:nvCxnSpPr>
        <p:spPr>
          <a:xfrm>
            <a:off x="10744200" y="4430486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4CF4B-55D9-4840-B505-1456706D2B3C}"/>
              </a:ext>
            </a:extLst>
          </p:cNvPr>
          <p:cNvCxnSpPr>
            <a:cxnSpLocks/>
          </p:cNvCxnSpPr>
          <p:nvPr/>
        </p:nvCxnSpPr>
        <p:spPr>
          <a:xfrm flipV="1">
            <a:off x="10744200" y="3207763"/>
            <a:ext cx="0" cy="1222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1D75409-8CF5-EC49-A7BF-96ABA4C80358}"/>
              </a:ext>
            </a:extLst>
          </p:cNvPr>
          <p:cNvSpPr/>
          <p:nvPr/>
        </p:nvSpPr>
        <p:spPr>
          <a:xfrm>
            <a:off x="10225482" y="3755570"/>
            <a:ext cx="1487546" cy="133622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874A-7B51-CD46-A832-3187D0C6E8F7}"/>
              </a:ext>
            </a:extLst>
          </p:cNvPr>
          <p:cNvSpPr txBox="1"/>
          <p:nvPr/>
        </p:nvSpPr>
        <p:spPr>
          <a:xfrm>
            <a:off x="11582400" y="4582886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D4860-3F84-ED47-9A99-B452902F8718}"/>
              </a:ext>
            </a:extLst>
          </p:cNvPr>
          <p:cNvSpPr txBox="1"/>
          <p:nvPr/>
        </p:nvSpPr>
        <p:spPr>
          <a:xfrm>
            <a:off x="11097986" y="3788230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F029C-0368-4A4D-B132-0E904C074897}"/>
              </a:ext>
            </a:extLst>
          </p:cNvPr>
          <p:cNvSpPr txBox="1"/>
          <p:nvPr/>
        </p:nvSpPr>
        <p:spPr>
          <a:xfrm>
            <a:off x="10787743" y="2882881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 (elasticity),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A7D7B9-FE10-704A-A03B-B4043A7D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3863676"/>
            <a:ext cx="3187700" cy="23495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The hoop stress is the force exerted circumferentially in both directions on every particle in the cylinder wall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r>
              <a:rPr lang="en-US" dirty="0"/>
              <a:t>Utilize force to hoop stress relation: </a:t>
            </a:r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31"/>
          <a:stretch/>
        </p:blipFill>
        <p:spPr>
          <a:xfrm>
            <a:off x="3828792" y="4212714"/>
            <a:ext cx="1630556" cy="550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86" y="4763067"/>
            <a:ext cx="1177289" cy="346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6" r="-1"/>
          <a:stretch/>
        </p:blipFill>
        <p:spPr>
          <a:xfrm>
            <a:off x="5882267" y="5440665"/>
            <a:ext cx="966208" cy="68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38E70-EA61-864A-AE3D-8B65C06C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13" y="2300168"/>
            <a:ext cx="4448587" cy="27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other two stresses for a thin walled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zero, so the average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 cm, </a:t>
            </a:r>
            <a:r>
              <a:rPr lang="en-US" dirty="0" err="1"/>
              <a:t>δ</a:t>
            </a:r>
            <a:r>
              <a:rPr lang="en-US" dirty="0"/>
              <a:t> = 0.05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55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99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1652</Words>
  <Application>Microsoft Macintosh PowerPoint</Application>
  <PresentationFormat>Widescreen</PresentationFormat>
  <Paragraphs>256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Office Theme</vt:lpstr>
      <vt:lpstr>NCStateU-horizontal-left-logo</vt:lpstr>
      <vt:lpstr>Nuclear Fuel Performance</vt:lpstr>
      <vt:lpstr>Mechanics</vt:lpstr>
      <vt:lpstr>Determine the stress and strain throughout a body</vt:lpstr>
      <vt:lpstr>The stress divergence equation derivation</vt:lpstr>
      <vt:lpstr>Simplified Cauchy for our typical system</vt:lpstr>
      <vt:lpstr>Consider the material response of the axisymmetric body</vt:lpstr>
      <vt:lpstr>Solve for the stress throughout a pressurized cylinder (cladding tube) with thin walls</vt:lpstr>
      <vt:lpstr>Find the other two stresses for a thin walled cylinder</vt:lpstr>
      <vt:lpstr>Determine if a fuel rod will exceed its yield stress</vt:lpstr>
      <vt:lpstr>Stress within a pressurized cylinder that has thick walls (radius/thickness&lt;20)</vt:lpstr>
      <vt:lpstr>Develop equations for the stress within a pressurized cylinder with thick walls </vt:lpstr>
      <vt:lpstr>We now have an ODE so we can solve to get the stress</vt:lpstr>
      <vt:lpstr>Determine if a fuel rod will exceed its yield stress</vt:lpstr>
      <vt:lpstr>We’ve now solved this same problem assuming thin and thick walled cylinders</vt:lpstr>
      <vt:lpstr>THERMO-Mechanics</vt:lpstr>
      <vt:lpstr>Thermal Expansion</vt:lpstr>
      <vt:lpstr>Thermal Expansion</vt:lpstr>
      <vt:lpstr>Thermal Expansion</vt:lpstr>
      <vt:lpstr>What is the stress in a thin constrained rod of length L when it is heated to ΔT?</vt:lpstr>
      <vt:lpstr>The large temperature gradient within a fuel pellet results in large thermal stresses</vt:lpstr>
      <vt:lpstr>Consider the material response of the axisymmetric body</vt:lpstr>
      <vt:lpstr>Consider a cylinder with thermal expansion but not pressure</vt:lpstr>
      <vt:lpstr>What is the hoop stress in the cladding?</vt:lpstr>
      <vt:lpstr>Where is hoop stress equal to zero?</vt:lpstr>
      <vt:lpstr>The linear temperature gradient across the cladding causes axial thermal stresses</vt:lpstr>
      <vt:lpstr>Same approach to the thermal stress in a fuel pellet</vt:lpstr>
      <vt:lpstr>Solve this stress ODE</vt:lpstr>
      <vt:lpstr>The fuel temperature gradient causes large thermal stresses</vt:lpstr>
      <vt:lpstr>How far do fuel cracks extend?</vt:lpstr>
      <vt:lpstr>The gap changes as a function of time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59</cp:revision>
  <dcterms:created xsi:type="dcterms:W3CDTF">2020-02-03T20:17:36Z</dcterms:created>
  <dcterms:modified xsi:type="dcterms:W3CDTF">2022-02-01T18:13:39Z</dcterms:modified>
</cp:coreProperties>
</file>